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81AB"/>
    <a:srgbClr val="1DB5C5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f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89825-70CE-4449-ACDC-FEA8B2599D91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6EE03-827A-46E5-8553-BFA6C97519B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9391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6EE03-827A-46E5-8553-BFA6C97519B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8743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6EE03-827A-46E5-8553-BFA6C97519B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6390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6EE03-827A-46E5-8553-BFA6C97519B8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262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6EE03-827A-46E5-8553-BFA6C97519B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1592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6EE03-827A-46E5-8553-BFA6C97519B8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3629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6EE03-827A-46E5-8553-BFA6C97519B8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773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6EE03-827A-46E5-8553-BFA6C97519B8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3509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6EE03-827A-46E5-8553-BFA6C97519B8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9887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894257-A17A-F250-0766-C0CAA45207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2EEE22-AB97-53B2-BCC2-A52DEA7DC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E4DB19-30BD-67AC-E26B-5051424DC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07208E-C7B0-27ED-F8EE-AC7B03415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038D5F-1B89-1FEB-519C-BCA5B8493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8395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BFB8A4-0969-ECB8-045C-21387DB3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DB3BD35-51E8-DFCA-AB0A-DFC76AAC1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48D26E-C89B-6665-517C-013F85BBD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36D6CF8-EFA5-A0EB-B92E-628BE9189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A73CAD-7E3F-D6DD-8ABD-EDE9BD708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0745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890A09B-7BD4-0D89-D4BB-944E75964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9DC4684-F901-599E-A55D-D96A7DAA6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9BD114-ACB6-5D42-6BFC-EB0D82631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434EF0-8FF9-49EF-E065-0F34AFA59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CE9ABA-1054-7DC5-57CA-2BC53C8CB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1940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2FCF38-8458-DB18-90D3-6AED76A06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41C272-E5DD-DEAE-7F99-2F6A57A234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AEF3C3-2EBF-FFE4-DB8B-A6B485618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8C28AF-E312-7C15-3A9F-93AF06646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0A22E5-043F-3057-14F6-89D76D44D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7080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52DFE6-3737-4304-3CF7-293905969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89D6962-A5F2-5955-F9CC-610035C5C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15F7750-0393-12E1-15A6-8CFA0AC17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7224AA-4463-434B-90A4-37C9D2785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937186-4A81-40AF-F03D-019F81E3C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3160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B2ABC-41F7-A535-B8EB-95435C91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40E1F57-B095-FA89-6143-245E0C3E5C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FE6AA2D-3CDF-CBA0-4D6D-EA3F6FF57F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E854E5-8C19-90DB-1D72-86C0A300D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35ADE0-6C6B-6EEB-7197-09FD9D825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2486B36-F52D-0730-8186-7464D13D4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1895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B732CC-2F8C-F92A-7DD0-5DAB36003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A18C9B3-91AC-1D67-D2AD-AD65708A6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90E208B-A1C0-5806-9AF0-4FD8ADB373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1C7825-E410-E355-9665-39CAEEE44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FE227C8-FEC5-5211-8A79-970774B3CF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C3A57C5-1423-7763-2ACD-8AD096FFA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B0E0CF6-3B89-4325-BE03-53E02AEA7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F6E5298-8F93-6841-55AA-AFB6EA9A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710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D57218-9429-D804-3EDB-39AD23A2B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CCEB1DC-2292-F667-72D2-17AC78876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EE91949-3F04-4C35-DF36-AF14D61E8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83306C-80BC-695A-3CA5-9ECA0D4D9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0980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2540A9B-6665-0A5A-3B40-235DA422F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12ED9E9-4633-83C1-BB72-596D54128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54212AC-A1AC-F6DF-C3E5-8030C09E8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1852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361AB6-4F8F-B442-B2AE-9A0816D7F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06FB38-0830-E572-7F9C-AD45D8418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DF80512-9F52-9136-6A01-DE748C223A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4B53949-6472-1133-4552-3D552AF93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E7C13B0-4B91-8237-8F5E-34751A919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36BD63A-CD85-CBDF-7BBC-27CFC144D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761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DCF6F4-2D95-40AA-1482-FB77A0B7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0557CFC-5261-B716-312D-CBFE6082CA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53B13D7-BC3F-8A6E-96A5-87FE7314B0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963C646-D310-B9ED-B623-F10F6F83C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1AEA8A0-F6A9-AE08-B01A-CC732A292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0503DEE-640A-048F-0EB7-99F273246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3101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06B2398-8540-C527-3449-9CADC499A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F8DD55F-982A-6E13-71AE-D627DDF74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779F98-25A5-2558-3EBE-312014200F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94FF4-9F5D-439E-BA53-0BACD67852E4}" type="datetimeFigureOut">
              <a:rPr lang="pt-BR" smtClean="0"/>
              <a:t>19/10/2024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165885-A5CB-B012-A537-07D5F76A7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5ED74A-117C-6A83-8912-B72DDA8EB1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8A9A9-92AA-4584-A461-2419042CCB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210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upofatecpi/ProjetoIntegrador/tree/main/Vide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f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3000">
              <a:srgbClr val="1DB5C5"/>
            </a:gs>
            <a:gs pos="54000">
              <a:srgbClr val="0881AB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CC732AC3-15C9-205B-A763-FCECFD0305A4}"/>
              </a:ext>
            </a:extLst>
          </p:cNvPr>
          <p:cNvSpPr/>
          <p:nvPr/>
        </p:nvSpPr>
        <p:spPr>
          <a:xfrm>
            <a:off x="7947600" y="0"/>
            <a:ext cx="42444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9C3C102-6B7E-42E1-E42B-81EE0FB70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0617" y="1100043"/>
            <a:ext cx="4181383" cy="4657909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56117375-596D-6FA1-D6AB-7303365E0534}"/>
              </a:ext>
            </a:extLst>
          </p:cNvPr>
          <p:cNvSpPr/>
          <p:nvPr/>
        </p:nvSpPr>
        <p:spPr>
          <a:xfrm>
            <a:off x="533249" y="3555745"/>
            <a:ext cx="680029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pt-BR" sz="1900" dirty="0">
                <a:solidFill>
                  <a:srgbClr val="E0E4E6"/>
                </a:solidFill>
                <a:latin typeface="Barlow" pitchFamily="34" charset="0"/>
              </a:rPr>
              <a:t>Empresas que utilizam dados de forma estratégica nas vendas crescem 5 vezes mais rápido que as concorrentes que ainda tomam decisões no escuro.</a:t>
            </a:r>
            <a:endParaRPr lang="en-US" sz="1900" dirty="0">
              <a:solidFill>
                <a:srgbClr val="E0E4E6"/>
              </a:solidFill>
              <a:latin typeface="Barlow" pitchFamily="34" charset="0"/>
            </a:endParaRPr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C92994C9-B75A-D3B4-8087-5DB4994CF666}"/>
              </a:ext>
            </a:extLst>
          </p:cNvPr>
          <p:cNvSpPr/>
          <p:nvPr/>
        </p:nvSpPr>
        <p:spPr>
          <a:xfrm>
            <a:off x="1382316" y="6707980"/>
            <a:ext cx="2460546" cy="1342715"/>
          </a:xfrm>
          <a:prstGeom prst="rect">
            <a:avLst/>
          </a:prstGeom>
          <a:noFill/>
          <a:ln/>
        </p:spPr>
        <p:txBody>
          <a:bodyPr wrap="none" lIns="0" tIns="0" rIns="0" bIns="0" numCol="2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1200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Nome :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Alan 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Bruno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endParaRPr lang="en-US" sz="11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>
              <a:lnSpc>
                <a:spcPts val="3400"/>
              </a:lnSpc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>
              <a:lnSpc>
                <a:spcPts val="3400"/>
              </a:lnSpc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Douglas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Henrique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Samuel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 marL="0" indent="0" algn="l">
              <a:lnSpc>
                <a:spcPts val="3400"/>
              </a:lnSpc>
              <a:buNone/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B29950EC-D582-EE9B-A637-3BF2941F9CBC}"/>
              </a:ext>
            </a:extLst>
          </p:cNvPr>
          <p:cNvSpPr/>
          <p:nvPr/>
        </p:nvSpPr>
        <p:spPr>
          <a:xfrm>
            <a:off x="1" y="104433"/>
            <a:ext cx="7102136" cy="2277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45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Impulsionando Vendas com Inteligência de Dados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60861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3000">
              <a:srgbClr val="1DB5C5"/>
            </a:gs>
            <a:gs pos="54000">
              <a:srgbClr val="0881AB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8E4AFCB-456A-2198-2E30-6F1B8115DDA4}"/>
              </a:ext>
            </a:extLst>
          </p:cNvPr>
          <p:cNvSpPr/>
          <p:nvPr/>
        </p:nvSpPr>
        <p:spPr>
          <a:xfrm>
            <a:off x="0" y="188057"/>
            <a:ext cx="8114189" cy="551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 Desafio da Tomada de Decisão</a:t>
            </a:r>
            <a:endParaRPr lang="en-US" sz="34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E98E98A9-DAE3-FD7B-6D08-34F76DCC5458}"/>
              </a:ext>
            </a:extLst>
          </p:cNvPr>
          <p:cNvSpPr/>
          <p:nvPr/>
        </p:nvSpPr>
        <p:spPr>
          <a:xfrm>
            <a:off x="192637" y="1040165"/>
            <a:ext cx="446484" cy="446484"/>
          </a:xfrm>
          <a:prstGeom prst="roundRect">
            <a:avLst>
              <a:gd name="adj" fmla="val 6668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FDE231CD-461A-725A-9C7A-716B82BC6D07}"/>
              </a:ext>
            </a:extLst>
          </p:cNvPr>
          <p:cNvSpPr/>
          <p:nvPr/>
        </p:nvSpPr>
        <p:spPr>
          <a:xfrm>
            <a:off x="358610" y="1131010"/>
            <a:ext cx="11453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050" dirty="0"/>
          </a:p>
        </p:txBody>
      </p:sp>
      <p:sp>
        <p:nvSpPr>
          <p:cNvPr id="2" name="Text 3">
            <a:extLst>
              <a:ext uri="{FF2B5EF4-FFF2-40B4-BE49-F238E27FC236}">
                <a16:creationId xmlns:a16="http://schemas.microsoft.com/office/drawing/2014/main" id="{42EC177C-4043-24F8-9F1F-0EE016A6D447}"/>
              </a:ext>
            </a:extLst>
          </p:cNvPr>
          <p:cNvSpPr/>
          <p:nvPr/>
        </p:nvSpPr>
        <p:spPr>
          <a:xfrm>
            <a:off x="837598" y="1040165"/>
            <a:ext cx="262473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Informação Fragmentada</a:t>
            </a:r>
            <a:endParaRPr lang="en-US" sz="17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6A1E4C2A-CDBC-B249-0712-39A74CCC4A45}"/>
              </a:ext>
            </a:extLst>
          </p:cNvPr>
          <p:cNvSpPr/>
          <p:nvPr/>
        </p:nvSpPr>
        <p:spPr>
          <a:xfrm>
            <a:off x="837598" y="1434857"/>
            <a:ext cx="710981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Bares e Restaurantes frequentemente lidam com dados de diferentes fontes, dificultando a obtenção de uma visão holística do </a:t>
            </a:r>
            <a:r>
              <a:rPr lang="en-US" sz="155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negócio</a:t>
            </a: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550" dirty="0"/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2B02BB3E-BDB0-66BD-968E-238A750D403A}"/>
              </a:ext>
            </a:extLst>
          </p:cNvPr>
          <p:cNvSpPr/>
          <p:nvPr/>
        </p:nvSpPr>
        <p:spPr>
          <a:xfrm>
            <a:off x="192637" y="2491656"/>
            <a:ext cx="446484" cy="446484"/>
          </a:xfrm>
          <a:prstGeom prst="roundRect">
            <a:avLst>
              <a:gd name="adj" fmla="val 6668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924DEA76-FC86-106C-E5FB-9269745EE112}"/>
              </a:ext>
            </a:extLst>
          </p:cNvPr>
          <p:cNvSpPr/>
          <p:nvPr/>
        </p:nvSpPr>
        <p:spPr>
          <a:xfrm>
            <a:off x="342298" y="2582501"/>
            <a:ext cx="147161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050" dirty="0"/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470B34F6-7806-B0D8-52E2-1E69ECEA418D}"/>
              </a:ext>
            </a:extLst>
          </p:cNvPr>
          <p:cNvSpPr/>
          <p:nvPr/>
        </p:nvSpPr>
        <p:spPr>
          <a:xfrm>
            <a:off x="837598" y="2491656"/>
            <a:ext cx="2713672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Análise Manual Demorada</a:t>
            </a:r>
            <a:endParaRPr lang="en-US" sz="17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54440527-11F2-CAC7-4FEF-12FC69D4A050}"/>
              </a:ext>
            </a:extLst>
          </p:cNvPr>
          <p:cNvSpPr/>
          <p:nvPr/>
        </p:nvSpPr>
        <p:spPr>
          <a:xfrm>
            <a:off x="837598" y="2886348"/>
            <a:ext cx="710981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análise manual de grandes volumes de dados consome tempo e recursos, atrasando a tomada de decisões e perdendo oportunidades.</a:t>
            </a:r>
            <a:endParaRPr lang="en-US" sz="1550" dirty="0"/>
          </a:p>
        </p:txBody>
      </p:sp>
      <p:sp>
        <p:nvSpPr>
          <p:cNvPr id="16" name="Shape 9">
            <a:extLst>
              <a:ext uri="{FF2B5EF4-FFF2-40B4-BE49-F238E27FC236}">
                <a16:creationId xmlns:a16="http://schemas.microsoft.com/office/drawing/2014/main" id="{F2796CD6-C00B-56CF-E549-903FB937AF17}"/>
              </a:ext>
            </a:extLst>
          </p:cNvPr>
          <p:cNvSpPr/>
          <p:nvPr/>
        </p:nvSpPr>
        <p:spPr>
          <a:xfrm>
            <a:off x="192637" y="3943147"/>
            <a:ext cx="446484" cy="446484"/>
          </a:xfrm>
          <a:prstGeom prst="roundRect">
            <a:avLst>
              <a:gd name="adj" fmla="val 6668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0">
            <a:extLst>
              <a:ext uri="{FF2B5EF4-FFF2-40B4-BE49-F238E27FC236}">
                <a16:creationId xmlns:a16="http://schemas.microsoft.com/office/drawing/2014/main" id="{83474F94-0CC6-C853-84F0-D20109C9EC2C}"/>
              </a:ext>
            </a:extLst>
          </p:cNvPr>
          <p:cNvSpPr/>
          <p:nvPr/>
        </p:nvSpPr>
        <p:spPr>
          <a:xfrm>
            <a:off x="338369" y="4033992"/>
            <a:ext cx="154900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CDBB038A-06CD-0274-158E-2DDD0D294BD4}"/>
              </a:ext>
            </a:extLst>
          </p:cNvPr>
          <p:cNvSpPr/>
          <p:nvPr/>
        </p:nvSpPr>
        <p:spPr>
          <a:xfrm>
            <a:off x="837598" y="3943147"/>
            <a:ext cx="2604373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Visão Limitada do Cliente</a:t>
            </a:r>
            <a:endParaRPr lang="en-US" sz="17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43307531-6137-1199-D8FE-CD4F0ABEA422}"/>
              </a:ext>
            </a:extLst>
          </p:cNvPr>
          <p:cNvSpPr/>
          <p:nvPr/>
        </p:nvSpPr>
        <p:spPr>
          <a:xfrm>
            <a:off x="837598" y="4337839"/>
            <a:ext cx="710981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Sem insights profundos sobre o comportamento do cliente, fica difícil personalizar a experiência e atender suas necessidades.</a:t>
            </a:r>
            <a:endParaRPr lang="en-US" sz="1550" dirty="0"/>
          </a:p>
        </p:txBody>
      </p:sp>
      <p:sp>
        <p:nvSpPr>
          <p:cNvPr id="20" name="Shape 13">
            <a:extLst>
              <a:ext uri="{FF2B5EF4-FFF2-40B4-BE49-F238E27FC236}">
                <a16:creationId xmlns:a16="http://schemas.microsoft.com/office/drawing/2014/main" id="{1A468039-FBC6-1642-3E9B-26BEF6FC2AD2}"/>
              </a:ext>
            </a:extLst>
          </p:cNvPr>
          <p:cNvSpPr/>
          <p:nvPr/>
        </p:nvSpPr>
        <p:spPr>
          <a:xfrm>
            <a:off x="192637" y="5394638"/>
            <a:ext cx="446484" cy="446484"/>
          </a:xfrm>
          <a:prstGeom prst="roundRect">
            <a:avLst>
              <a:gd name="adj" fmla="val 66680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21" name="Text 14">
            <a:extLst>
              <a:ext uri="{FF2B5EF4-FFF2-40B4-BE49-F238E27FC236}">
                <a16:creationId xmlns:a16="http://schemas.microsoft.com/office/drawing/2014/main" id="{DDC3DBC5-A64A-D148-5086-CF8524D1D117}"/>
              </a:ext>
            </a:extLst>
          </p:cNvPr>
          <p:cNvSpPr/>
          <p:nvPr/>
        </p:nvSpPr>
        <p:spPr>
          <a:xfrm>
            <a:off x="341108" y="5485483"/>
            <a:ext cx="149543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050" dirty="0"/>
          </a:p>
        </p:txBody>
      </p:sp>
      <p:sp>
        <p:nvSpPr>
          <p:cNvPr id="22" name="Text 15">
            <a:extLst>
              <a:ext uri="{FF2B5EF4-FFF2-40B4-BE49-F238E27FC236}">
                <a16:creationId xmlns:a16="http://schemas.microsoft.com/office/drawing/2014/main" id="{752C62CC-B330-C739-497D-A3ED994C26BB}"/>
              </a:ext>
            </a:extLst>
          </p:cNvPr>
          <p:cNvSpPr/>
          <p:nvPr/>
        </p:nvSpPr>
        <p:spPr>
          <a:xfrm>
            <a:off x="837598" y="5394638"/>
            <a:ext cx="2394109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Falta de Previsibilidade</a:t>
            </a:r>
            <a:endParaRPr lang="en-US" sz="17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Text 16">
            <a:extLst>
              <a:ext uri="{FF2B5EF4-FFF2-40B4-BE49-F238E27FC236}">
                <a16:creationId xmlns:a16="http://schemas.microsoft.com/office/drawing/2014/main" id="{980FE1C1-4647-96F9-A5CA-40556123BC4A}"/>
              </a:ext>
            </a:extLst>
          </p:cNvPr>
          <p:cNvSpPr/>
          <p:nvPr/>
        </p:nvSpPr>
        <p:spPr>
          <a:xfrm>
            <a:off x="837598" y="5789330"/>
            <a:ext cx="710981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incapacidade de prever tendências do mercado e comportamento do cliente impede ações estratégicas e proativas.</a:t>
            </a:r>
            <a:endParaRPr lang="en-US" sz="1550" dirty="0"/>
          </a:p>
        </p:txBody>
      </p:sp>
      <p:pic>
        <p:nvPicPr>
          <p:cNvPr id="24" name="Image 0" descr="preencoded.png">
            <a:extLst>
              <a:ext uri="{FF2B5EF4-FFF2-40B4-BE49-F238E27FC236}">
                <a16:creationId xmlns:a16="http://schemas.microsoft.com/office/drawing/2014/main" id="{0F7F8D5D-3C34-57EE-594C-F98DDBF85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415" y="0"/>
            <a:ext cx="4244585" cy="687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23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3000">
              <a:srgbClr val="1DB5C5"/>
            </a:gs>
            <a:gs pos="54000">
              <a:srgbClr val="0881AB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3">
            <a:extLst>
              <a:ext uri="{FF2B5EF4-FFF2-40B4-BE49-F238E27FC236}">
                <a16:creationId xmlns:a16="http://schemas.microsoft.com/office/drawing/2014/main" id="{C92994C9-B75A-D3B4-8087-5DB4994CF666}"/>
              </a:ext>
            </a:extLst>
          </p:cNvPr>
          <p:cNvSpPr/>
          <p:nvPr/>
        </p:nvSpPr>
        <p:spPr>
          <a:xfrm>
            <a:off x="1382316" y="6707980"/>
            <a:ext cx="2460546" cy="1342715"/>
          </a:xfrm>
          <a:prstGeom prst="rect">
            <a:avLst/>
          </a:prstGeom>
          <a:noFill/>
          <a:ln/>
        </p:spPr>
        <p:txBody>
          <a:bodyPr wrap="none" lIns="0" tIns="0" rIns="0" bIns="0" numCol="2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1200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Nome :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Alan 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Bruno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endParaRPr lang="en-US" sz="11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>
              <a:lnSpc>
                <a:spcPts val="3400"/>
              </a:lnSpc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>
              <a:lnSpc>
                <a:spcPts val="3400"/>
              </a:lnSpc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Douglas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Henrique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Samuel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 marL="0" indent="0" algn="l">
              <a:lnSpc>
                <a:spcPts val="3400"/>
              </a:lnSpc>
              <a:buNone/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732D53D-198C-6FD3-EC48-F6BAF6E41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1C2642DE-9EB3-5210-36A5-90F8D31A71B1}"/>
              </a:ext>
            </a:extLst>
          </p:cNvPr>
          <p:cNvSpPr/>
          <p:nvPr/>
        </p:nvSpPr>
        <p:spPr>
          <a:xfrm>
            <a:off x="4641483" y="25539"/>
            <a:ext cx="7550517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Soluções</a:t>
            </a:r>
            <a:r>
              <a:rPr lang="en-US" sz="3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</a:t>
            </a: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Personalizadas para Crescimento</a:t>
            </a: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632B7DFE-14C5-7D0B-E460-286D069B1303}"/>
              </a:ext>
            </a:extLst>
          </p:cNvPr>
          <p:cNvSpPr/>
          <p:nvPr/>
        </p:nvSpPr>
        <p:spPr>
          <a:xfrm>
            <a:off x="4741257" y="1366170"/>
            <a:ext cx="7309841" cy="1476281"/>
          </a:xfrm>
          <a:prstGeom prst="roundRect">
            <a:avLst>
              <a:gd name="adj" fmla="val 2026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1DCE18B-0948-7369-2B9C-E9C755509487}"/>
              </a:ext>
            </a:extLst>
          </p:cNvPr>
          <p:cNvSpPr/>
          <p:nvPr/>
        </p:nvSpPr>
        <p:spPr>
          <a:xfrm>
            <a:off x="4960348" y="1432085"/>
            <a:ext cx="2377440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Análise Preditiva</a:t>
            </a:r>
            <a:endParaRPr lang="en-US" sz="18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3B87A5F-21A1-454C-7300-BE23DCE0B178}"/>
              </a:ext>
            </a:extLst>
          </p:cNvPr>
          <p:cNvSpPr/>
          <p:nvPr/>
        </p:nvSpPr>
        <p:spPr>
          <a:xfrm>
            <a:off x="4960348" y="1957003"/>
            <a:ext cx="71728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Utilizamos algoritmos avançados para prever o comportamento do cliente, identificar oportunidades de vendas e otimizar o pipeline.</a:t>
            </a:r>
            <a:endParaRPr lang="en-US" sz="1650" dirty="0"/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93246AE6-E836-F329-1D9C-89A895AEF806}"/>
              </a:ext>
            </a:extLst>
          </p:cNvPr>
          <p:cNvSpPr/>
          <p:nvPr/>
        </p:nvSpPr>
        <p:spPr>
          <a:xfrm>
            <a:off x="4741257" y="3155373"/>
            <a:ext cx="7292121" cy="1583769"/>
          </a:xfrm>
          <a:prstGeom prst="roundRect">
            <a:avLst>
              <a:gd name="adj" fmla="val 2026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B93BFEC9-4612-CC7B-8314-B72FD4193D50}"/>
              </a:ext>
            </a:extLst>
          </p:cNvPr>
          <p:cNvSpPr/>
          <p:nvPr/>
        </p:nvSpPr>
        <p:spPr>
          <a:xfrm>
            <a:off x="4960348" y="3235766"/>
            <a:ext cx="2611755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Dashboards Interativos</a:t>
            </a:r>
            <a:endParaRPr lang="en-US" sz="18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5D87CFC4-07D2-4CDE-1976-D223FFBBA06E}"/>
              </a:ext>
            </a:extLst>
          </p:cNvPr>
          <p:cNvSpPr/>
          <p:nvPr/>
        </p:nvSpPr>
        <p:spPr>
          <a:xfrm>
            <a:off x="4960348" y="3778859"/>
            <a:ext cx="71728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Criamos dashboards personalizados com KPIs relevantes, permitindo que a equipe de vendas monitore o desempenho e tome decisões em tempo real.</a:t>
            </a:r>
            <a:endParaRPr lang="en-US" sz="1650" dirty="0"/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FCC9BA2B-0F3A-C88B-2B4D-AC1E6E784959}"/>
              </a:ext>
            </a:extLst>
          </p:cNvPr>
          <p:cNvSpPr/>
          <p:nvPr/>
        </p:nvSpPr>
        <p:spPr>
          <a:xfrm>
            <a:off x="4741257" y="5052064"/>
            <a:ext cx="7292121" cy="1583769"/>
          </a:xfrm>
          <a:prstGeom prst="roundRect">
            <a:avLst>
              <a:gd name="adj" fmla="val 20265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0BE7AFB2-D97C-0CE2-1846-06407A91051F}"/>
              </a:ext>
            </a:extLst>
          </p:cNvPr>
          <p:cNvSpPr/>
          <p:nvPr/>
        </p:nvSpPr>
        <p:spPr>
          <a:xfrm>
            <a:off x="4960348" y="5128735"/>
            <a:ext cx="3486626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Segmentação e Personalização</a:t>
            </a:r>
            <a:endParaRPr lang="en-US" sz="18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 9">
            <a:extLst>
              <a:ext uri="{FF2B5EF4-FFF2-40B4-BE49-F238E27FC236}">
                <a16:creationId xmlns:a16="http://schemas.microsoft.com/office/drawing/2014/main" id="{5969D3BB-97C8-09ED-BB1A-724F98AF4E11}"/>
              </a:ext>
            </a:extLst>
          </p:cNvPr>
          <p:cNvSpPr/>
          <p:nvPr/>
        </p:nvSpPr>
        <p:spPr>
          <a:xfrm>
            <a:off x="4960348" y="5669936"/>
            <a:ext cx="7172801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Segmentamos clientes de acordo com seus perfis e necessidades, possibilitando a personalização de mensagens e ofertas.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353543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3000">
              <a:srgbClr val="1DB5C5"/>
            </a:gs>
            <a:gs pos="54000">
              <a:srgbClr val="0881AB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3">
            <a:extLst>
              <a:ext uri="{FF2B5EF4-FFF2-40B4-BE49-F238E27FC236}">
                <a16:creationId xmlns:a16="http://schemas.microsoft.com/office/drawing/2014/main" id="{C92994C9-B75A-D3B4-8087-5DB4994CF666}"/>
              </a:ext>
            </a:extLst>
          </p:cNvPr>
          <p:cNvSpPr/>
          <p:nvPr/>
        </p:nvSpPr>
        <p:spPr>
          <a:xfrm>
            <a:off x="1382316" y="6707980"/>
            <a:ext cx="2460546" cy="1342715"/>
          </a:xfrm>
          <a:prstGeom prst="rect">
            <a:avLst/>
          </a:prstGeom>
          <a:noFill/>
          <a:ln/>
        </p:spPr>
        <p:txBody>
          <a:bodyPr wrap="none" lIns="0" tIns="0" rIns="0" bIns="0" numCol="2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1200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Nome :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Alan 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Bruno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endParaRPr lang="en-US" sz="11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>
              <a:lnSpc>
                <a:spcPts val="3400"/>
              </a:lnSpc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>
              <a:lnSpc>
                <a:spcPts val="3400"/>
              </a:lnSpc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Douglas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Henrique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Samuel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 marL="0" indent="0" algn="l">
              <a:lnSpc>
                <a:spcPts val="3400"/>
              </a:lnSpc>
              <a:buNone/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50B6501B-BF33-0FFB-E01C-429A65C9D2D3}"/>
              </a:ext>
            </a:extLst>
          </p:cNvPr>
          <p:cNvSpPr/>
          <p:nvPr/>
        </p:nvSpPr>
        <p:spPr>
          <a:xfrm>
            <a:off x="109243" y="2379458"/>
            <a:ext cx="8216049" cy="626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50"/>
              </a:lnSpc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Impacto Concreto nos Resultados</a:t>
            </a:r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79969BF4-4CB8-4701-F824-57291184FCEE}"/>
              </a:ext>
            </a:extLst>
          </p:cNvPr>
          <p:cNvSpPr/>
          <p:nvPr/>
        </p:nvSpPr>
        <p:spPr>
          <a:xfrm>
            <a:off x="109244" y="3372445"/>
            <a:ext cx="11987689" cy="22860"/>
          </a:xfrm>
          <a:prstGeom prst="roundRect">
            <a:avLst>
              <a:gd name="adj" fmla="val 1308796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D0587DE5-9B58-0134-FBE8-FC10E919639F}"/>
              </a:ext>
            </a:extLst>
          </p:cNvPr>
          <p:cNvSpPr/>
          <p:nvPr/>
        </p:nvSpPr>
        <p:spPr>
          <a:xfrm>
            <a:off x="1521325" y="3372385"/>
            <a:ext cx="22860" cy="698063"/>
          </a:xfrm>
          <a:prstGeom prst="roundRect">
            <a:avLst>
              <a:gd name="adj" fmla="val 1308796"/>
            </a:avLst>
          </a:prstGeom>
          <a:solidFill>
            <a:srgbClr val="16FFBB"/>
          </a:solidFill>
          <a:ln/>
        </p:spPr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6F7F91D3-0E64-96CB-1875-959D90892E27}"/>
              </a:ext>
            </a:extLst>
          </p:cNvPr>
          <p:cNvSpPr/>
          <p:nvPr/>
        </p:nvSpPr>
        <p:spPr>
          <a:xfrm>
            <a:off x="1308441" y="3148072"/>
            <a:ext cx="448747" cy="448747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D407F37C-2F6A-BE96-DDDC-AF1B8BDD7545}"/>
              </a:ext>
            </a:extLst>
          </p:cNvPr>
          <p:cNvSpPr/>
          <p:nvPr/>
        </p:nvSpPr>
        <p:spPr>
          <a:xfrm>
            <a:off x="1475248" y="3239393"/>
            <a:ext cx="115014" cy="265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2A5D9525-31F1-42BF-BDB3-EA1BD77D5695}"/>
              </a:ext>
            </a:extLst>
          </p:cNvPr>
          <p:cNvSpPr/>
          <p:nvPr/>
        </p:nvSpPr>
        <p:spPr>
          <a:xfrm>
            <a:off x="424759" y="4269938"/>
            <a:ext cx="2216229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Aumento nas Vendas</a:t>
            </a:r>
            <a:endParaRPr lang="en-US" sz="17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5B83CF58-8BE7-FD4C-141A-4DAF9F4C00DF}"/>
              </a:ext>
            </a:extLst>
          </p:cNvPr>
          <p:cNvSpPr/>
          <p:nvPr/>
        </p:nvSpPr>
        <p:spPr>
          <a:xfrm>
            <a:off x="308673" y="4666535"/>
            <a:ext cx="2448401" cy="1595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 insights mais precisos, a equipe de vendas pode se concentrar nas melhores oportunidades e aumentar a taxa de conversão.</a:t>
            </a:r>
            <a:endParaRPr lang="en-US" sz="155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E655A081-2D5E-6C8C-9105-CCF007766302}"/>
              </a:ext>
            </a:extLst>
          </p:cNvPr>
          <p:cNvSpPr/>
          <p:nvPr/>
        </p:nvSpPr>
        <p:spPr>
          <a:xfrm>
            <a:off x="4568015" y="3372385"/>
            <a:ext cx="22860" cy="698063"/>
          </a:xfrm>
          <a:prstGeom prst="roundRect">
            <a:avLst>
              <a:gd name="adj" fmla="val 1308796"/>
            </a:avLst>
          </a:prstGeom>
          <a:solidFill>
            <a:srgbClr val="29DDDA"/>
          </a:solidFill>
          <a:ln/>
        </p:spPr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4B276D18-BDD1-66DE-2BF4-3DE6511E1FD3}"/>
              </a:ext>
            </a:extLst>
          </p:cNvPr>
          <p:cNvSpPr/>
          <p:nvPr/>
        </p:nvSpPr>
        <p:spPr>
          <a:xfrm>
            <a:off x="4355131" y="3148072"/>
            <a:ext cx="448747" cy="448747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A1B368AA-9C37-6816-FE18-BD510D2C2D88}"/>
              </a:ext>
            </a:extLst>
          </p:cNvPr>
          <p:cNvSpPr/>
          <p:nvPr/>
        </p:nvSpPr>
        <p:spPr>
          <a:xfrm>
            <a:off x="4505507" y="3239393"/>
            <a:ext cx="147876" cy="265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6A6BB7BB-615C-33A6-7FCF-E662667CCCFC}"/>
              </a:ext>
            </a:extLst>
          </p:cNvPr>
          <p:cNvSpPr/>
          <p:nvPr/>
        </p:nvSpPr>
        <p:spPr>
          <a:xfrm>
            <a:off x="3355364" y="4269938"/>
            <a:ext cx="2448520" cy="553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Melhoria na Gestão do Pipeline</a:t>
            </a:r>
            <a:endParaRPr lang="en-US" sz="170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F312135D-DD8B-6604-1EE1-F9F5AD5540BD}"/>
              </a:ext>
            </a:extLst>
          </p:cNvPr>
          <p:cNvSpPr/>
          <p:nvPr/>
        </p:nvSpPr>
        <p:spPr>
          <a:xfrm>
            <a:off x="3355364" y="4943475"/>
            <a:ext cx="2448520" cy="1914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análise de dados permite identificar gargalos no processo de vendas e otimizar o funil de conversão, reduzindo o tempo de ciclo de vendas.</a:t>
            </a:r>
            <a:endParaRPr lang="en-US" sz="1550" dirty="0"/>
          </a:p>
        </p:txBody>
      </p:sp>
      <p:sp>
        <p:nvSpPr>
          <p:cNvPr id="15" name="Shape 12">
            <a:extLst>
              <a:ext uri="{FF2B5EF4-FFF2-40B4-BE49-F238E27FC236}">
                <a16:creationId xmlns:a16="http://schemas.microsoft.com/office/drawing/2014/main" id="{8AF6DA93-E966-5A02-06EA-E10B27540CD3}"/>
              </a:ext>
            </a:extLst>
          </p:cNvPr>
          <p:cNvSpPr/>
          <p:nvPr/>
        </p:nvSpPr>
        <p:spPr>
          <a:xfrm>
            <a:off x="7614825" y="3372385"/>
            <a:ext cx="22860" cy="698063"/>
          </a:xfrm>
          <a:prstGeom prst="roundRect">
            <a:avLst>
              <a:gd name="adj" fmla="val 1308796"/>
            </a:avLst>
          </a:prstGeom>
          <a:solidFill>
            <a:srgbClr val="37A7E7"/>
          </a:solidFill>
          <a:ln/>
        </p:spPr>
      </p:sp>
      <p:sp>
        <p:nvSpPr>
          <p:cNvPr id="16" name="Shape 13">
            <a:extLst>
              <a:ext uri="{FF2B5EF4-FFF2-40B4-BE49-F238E27FC236}">
                <a16:creationId xmlns:a16="http://schemas.microsoft.com/office/drawing/2014/main" id="{BA328811-7EF6-02D1-B0C7-4929F9B0DCD3}"/>
              </a:ext>
            </a:extLst>
          </p:cNvPr>
          <p:cNvSpPr/>
          <p:nvPr/>
        </p:nvSpPr>
        <p:spPr>
          <a:xfrm>
            <a:off x="7401941" y="3148072"/>
            <a:ext cx="448747" cy="448747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4361EC39-DFE3-1452-5257-CA7F3EAB27F8}"/>
              </a:ext>
            </a:extLst>
          </p:cNvPr>
          <p:cNvSpPr/>
          <p:nvPr/>
        </p:nvSpPr>
        <p:spPr>
          <a:xfrm>
            <a:off x="7548388" y="3239393"/>
            <a:ext cx="155734" cy="265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68BD2A2C-3156-D6BE-4067-62AAF7A1DF87}"/>
              </a:ext>
            </a:extLst>
          </p:cNvPr>
          <p:cNvSpPr/>
          <p:nvPr/>
        </p:nvSpPr>
        <p:spPr>
          <a:xfrm>
            <a:off x="6402173" y="4269938"/>
            <a:ext cx="2448520" cy="553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Aumento na Retenção de Clientes</a:t>
            </a:r>
            <a:endParaRPr lang="en-US" sz="1700" dirty="0"/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66408816-A052-A50B-8BB8-E5F479158E86}"/>
              </a:ext>
            </a:extLst>
          </p:cNvPr>
          <p:cNvSpPr/>
          <p:nvPr/>
        </p:nvSpPr>
        <p:spPr>
          <a:xfrm>
            <a:off x="6402173" y="4943475"/>
            <a:ext cx="2448520" cy="1595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Entender as necessidades do cliente e personalizar a experiência, aumenta a fidelidade e a retenção a longo prazo.</a:t>
            </a:r>
            <a:endParaRPr lang="en-US" sz="1550" dirty="0"/>
          </a:p>
        </p:txBody>
      </p:sp>
      <p:sp>
        <p:nvSpPr>
          <p:cNvPr id="20" name="Shape 17">
            <a:extLst>
              <a:ext uri="{FF2B5EF4-FFF2-40B4-BE49-F238E27FC236}">
                <a16:creationId xmlns:a16="http://schemas.microsoft.com/office/drawing/2014/main" id="{A0C2E20D-1553-2E14-A6EE-4F171C659FD6}"/>
              </a:ext>
            </a:extLst>
          </p:cNvPr>
          <p:cNvSpPr/>
          <p:nvPr/>
        </p:nvSpPr>
        <p:spPr>
          <a:xfrm>
            <a:off x="10661634" y="3372385"/>
            <a:ext cx="22860" cy="698063"/>
          </a:xfrm>
          <a:prstGeom prst="roundRect">
            <a:avLst>
              <a:gd name="adj" fmla="val 1308796"/>
            </a:avLst>
          </a:prstGeom>
          <a:solidFill>
            <a:srgbClr val="091231"/>
          </a:solidFill>
          <a:ln/>
        </p:spPr>
      </p:sp>
      <p:sp>
        <p:nvSpPr>
          <p:cNvPr id="21" name="Shape 18">
            <a:extLst>
              <a:ext uri="{FF2B5EF4-FFF2-40B4-BE49-F238E27FC236}">
                <a16:creationId xmlns:a16="http://schemas.microsoft.com/office/drawing/2014/main" id="{731810EB-11C0-EF98-4689-6D3E7D3B5083}"/>
              </a:ext>
            </a:extLst>
          </p:cNvPr>
          <p:cNvSpPr/>
          <p:nvPr/>
        </p:nvSpPr>
        <p:spPr>
          <a:xfrm>
            <a:off x="10448750" y="3148072"/>
            <a:ext cx="448747" cy="448747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22" name="Text 19">
            <a:extLst>
              <a:ext uri="{FF2B5EF4-FFF2-40B4-BE49-F238E27FC236}">
                <a16:creationId xmlns:a16="http://schemas.microsoft.com/office/drawing/2014/main" id="{933377EE-FA59-0F85-1DAD-9C086BCAB3B5}"/>
              </a:ext>
            </a:extLst>
          </p:cNvPr>
          <p:cNvSpPr/>
          <p:nvPr/>
        </p:nvSpPr>
        <p:spPr>
          <a:xfrm>
            <a:off x="10597936" y="3239393"/>
            <a:ext cx="150257" cy="265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050" dirty="0"/>
          </a:p>
        </p:txBody>
      </p:sp>
      <p:sp>
        <p:nvSpPr>
          <p:cNvPr id="23" name="Text 20">
            <a:extLst>
              <a:ext uri="{FF2B5EF4-FFF2-40B4-BE49-F238E27FC236}">
                <a16:creationId xmlns:a16="http://schemas.microsoft.com/office/drawing/2014/main" id="{EA7229C3-A016-8D8C-4F0F-13B96A13D463}"/>
              </a:ext>
            </a:extLst>
          </p:cNvPr>
          <p:cNvSpPr/>
          <p:nvPr/>
        </p:nvSpPr>
        <p:spPr>
          <a:xfrm>
            <a:off x="9565068" y="4269938"/>
            <a:ext cx="2216229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Redução de Custos</a:t>
            </a:r>
            <a:endParaRPr lang="en-US" sz="1700" dirty="0"/>
          </a:p>
        </p:txBody>
      </p:sp>
      <p:sp>
        <p:nvSpPr>
          <p:cNvPr id="24" name="Text 21">
            <a:extLst>
              <a:ext uri="{FF2B5EF4-FFF2-40B4-BE49-F238E27FC236}">
                <a16:creationId xmlns:a16="http://schemas.microsoft.com/office/drawing/2014/main" id="{95F74B60-6F57-2DDF-D842-BF0284D461FC}"/>
              </a:ext>
            </a:extLst>
          </p:cNvPr>
          <p:cNvSpPr/>
          <p:nvPr/>
        </p:nvSpPr>
        <p:spPr>
          <a:xfrm>
            <a:off x="9448982" y="4666535"/>
            <a:ext cx="2448520" cy="1595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 uma gestão mais eficiente do pipeline de vendas, a equipe pode otimizar o uso de recursos e reduzir custos operacionais.</a:t>
            </a:r>
            <a:endParaRPr lang="en-US" sz="1550" dirty="0"/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1B237529-32A3-DE50-5C04-8C84EC857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24" r="896"/>
          <a:stretch/>
        </p:blipFill>
        <p:spPr>
          <a:xfrm>
            <a:off x="0" y="11900"/>
            <a:ext cx="121920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831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3000">
              <a:srgbClr val="1DB5C5"/>
            </a:gs>
            <a:gs pos="54000">
              <a:srgbClr val="0881AB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3">
            <a:extLst>
              <a:ext uri="{FF2B5EF4-FFF2-40B4-BE49-F238E27FC236}">
                <a16:creationId xmlns:a16="http://schemas.microsoft.com/office/drawing/2014/main" id="{C92994C9-B75A-D3B4-8087-5DB4994CF666}"/>
              </a:ext>
            </a:extLst>
          </p:cNvPr>
          <p:cNvSpPr/>
          <p:nvPr/>
        </p:nvSpPr>
        <p:spPr>
          <a:xfrm>
            <a:off x="1382316" y="6707980"/>
            <a:ext cx="2460546" cy="1342715"/>
          </a:xfrm>
          <a:prstGeom prst="rect">
            <a:avLst/>
          </a:prstGeom>
          <a:noFill/>
          <a:ln/>
        </p:spPr>
        <p:txBody>
          <a:bodyPr wrap="none" lIns="0" tIns="0" rIns="0" bIns="0" numCol="2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1200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Nome :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Alan 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Bruno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endParaRPr lang="en-US" sz="11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>
              <a:lnSpc>
                <a:spcPts val="3400"/>
              </a:lnSpc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>
              <a:lnSpc>
                <a:spcPts val="3400"/>
              </a:lnSpc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Douglas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Henrique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Samuel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 marL="0" indent="0" algn="l">
              <a:lnSpc>
                <a:spcPts val="3400"/>
              </a:lnSpc>
              <a:buNone/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9FE9132B-AA09-0D6F-A91A-D74D308A0DC1}"/>
              </a:ext>
            </a:extLst>
          </p:cNvPr>
          <p:cNvSpPr/>
          <p:nvPr/>
        </p:nvSpPr>
        <p:spPr>
          <a:xfrm>
            <a:off x="247468" y="794815"/>
            <a:ext cx="80366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 Mercado de Análise de Dados</a:t>
            </a:r>
            <a:endParaRPr lang="en-US" sz="43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8BEBB123-B64F-2953-288E-25A1CD92C383}"/>
              </a:ext>
            </a:extLst>
          </p:cNvPr>
          <p:cNvSpPr/>
          <p:nvPr/>
        </p:nvSpPr>
        <p:spPr>
          <a:xfrm>
            <a:off x="247468" y="2134812"/>
            <a:ext cx="310971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Crescimento do Mercado</a:t>
            </a:r>
            <a:endParaRPr lang="en-US" sz="21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75164F6-3376-839F-8138-47E6D2E49EA7}"/>
              </a:ext>
            </a:extLst>
          </p:cNvPr>
          <p:cNvSpPr/>
          <p:nvPr/>
        </p:nvSpPr>
        <p:spPr>
          <a:xfrm>
            <a:off x="247468" y="2724529"/>
            <a:ext cx="545411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 mercado global de análise de dados está em constante expansão, impulsionado pela crescente necessidade de insights e decisões baseadas em dados.</a:t>
            </a:r>
            <a:endParaRPr lang="en-US" sz="19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D59942E3-430A-E6F8-B0D2-EB369727F36E}"/>
              </a:ext>
            </a:extLst>
          </p:cNvPr>
          <p:cNvSpPr/>
          <p:nvPr/>
        </p:nvSpPr>
        <p:spPr>
          <a:xfrm>
            <a:off x="6550041" y="2134812"/>
            <a:ext cx="262821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Impacto nas Vendas</a:t>
            </a:r>
            <a:endParaRPr lang="en-US" sz="21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4CD40669-9462-9E8A-8F0D-22223B83B7AC}"/>
              </a:ext>
            </a:extLst>
          </p:cNvPr>
          <p:cNvSpPr/>
          <p:nvPr/>
        </p:nvSpPr>
        <p:spPr>
          <a:xfrm>
            <a:off x="6550041" y="2724529"/>
            <a:ext cx="545411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Empresas que adotam a análise de dados em suas estratégias de vendas demonstram um aumento significativo na produtividade e na retenção de clientes.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927275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3000">
              <a:srgbClr val="1DB5C5"/>
            </a:gs>
            <a:gs pos="54000">
              <a:srgbClr val="0881AB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3">
            <a:extLst>
              <a:ext uri="{FF2B5EF4-FFF2-40B4-BE49-F238E27FC236}">
                <a16:creationId xmlns:a16="http://schemas.microsoft.com/office/drawing/2014/main" id="{C92994C9-B75A-D3B4-8087-5DB4994CF666}"/>
              </a:ext>
            </a:extLst>
          </p:cNvPr>
          <p:cNvSpPr/>
          <p:nvPr/>
        </p:nvSpPr>
        <p:spPr>
          <a:xfrm>
            <a:off x="1382316" y="6707980"/>
            <a:ext cx="2460546" cy="1342715"/>
          </a:xfrm>
          <a:prstGeom prst="rect">
            <a:avLst/>
          </a:prstGeom>
          <a:noFill/>
          <a:ln/>
        </p:spPr>
        <p:txBody>
          <a:bodyPr wrap="none" lIns="0" tIns="0" rIns="0" bIns="0" numCol="2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1200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Nome :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Alan 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Bruno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endParaRPr lang="en-US" sz="11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>
              <a:lnSpc>
                <a:spcPts val="3400"/>
              </a:lnSpc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>
              <a:lnSpc>
                <a:spcPts val="3400"/>
              </a:lnSpc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Douglas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Henrique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Samuel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 marL="0" indent="0" algn="l">
              <a:lnSpc>
                <a:spcPts val="3400"/>
              </a:lnSpc>
              <a:buNone/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EE2E202-F036-6C00-36FD-F98716449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66075DB-B805-C9B9-C443-0EDD06690BDF}"/>
              </a:ext>
            </a:extLst>
          </p:cNvPr>
          <p:cNvSpPr/>
          <p:nvPr/>
        </p:nvSpPr>
        <p:spPr>
          <a:xfrm>
            <a:off x="4921617" y="594045"/>
            <a:ext cx="7270383" cy="851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650"/>
              </a:lnSpc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Modelo de Negócio Personalizado</a:t>
            </a:r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6CC4ABE5-B46A-8424-BD72-5D82EA7E6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618" y="1711558"/>
            <a:ext cx="743802" cy="1614159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8DEFEE6A-4FFD-AE84-BF23-769735546B31}"/>
              </a:ext>
            </a:extLst>
          </p:cNvPr>
          <p:cNvSpPr/>
          <p:nvPr/>
        </p:nvSpPr>
        <p:spPr>
          <a:xfrm>
            <a:off x="5839349" y="1803028"/>
            <a:ext cx="2447925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Análise Contínua</a:t>
            </a:r>
            <a:endParaRPr lang="en-US" sz="19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52B7C4BA-F012-C3A0-3A7F-E879F7545874}"/>
              </a:ext>
            </a:extLst>
          </p:cNvPr>
          <p:cNvSpPr/>
          <p:nvPr/>
        </p:nvSpPr>
        <p:spPr>
          <a:xfrm>
            <a:off x="5839349" y="2241178"/>
            <a:ext cx="6169938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Oferecemos serviços de análise contínua dos dados do cliente, fornecendo insights periódicos e atualizados.</a:t>
            </a:r>
            <a:endParaRPr lang="en-US" sz="1700" dirty="0"/>
          </a:p>
        </p:txBody>
      </p:sp>
      <p:pic>
        <p:nvPicPr>
          <p:cNvPr id="8" name="Image 2" descr="preencoded.png">
            <a:extLst>
              <a:ext uri="{FF2B5EF4-FFF2-40B4-BE49-F238E27FC236}">
                <a16:creationId xmlns:a16="http://schemas.microsoft.com/office/drawing/2014/main" id="{4B48B35F-9B1D-2706-D83B-9295EB3CA3A1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921618" y="3304401"/>
            <a:ext cx="743802" cy="1656000"/>
          </a:xfrm>
          <a:prstGeom prst="rect">
            <a:avLst/>
          </a:prstGeom>
        </p:spPr>
      </p:pic>
      <p:sp>
        <p:nvSpPr>
          <p:cNvPr id="9" name="Text 3">
            <a:extLst>
              <a:ext uri="{FF2B5EF4-FFF2-40B4-BE49-F238E27FC236}">
                <a16:creationId xmlns:a16="http://schemas.microsoft.com/office/drawing/2014/main" id="{19E78890-34CD-0982-76DD-C17F3EF923AE}"/>
              </a:ext>
            </a:extLst>
          </p:cNvPr>
          <p:cNvSpPr/>
          <p:nvPr/>
        </p:nvSpPr>
        <p:spPr>
          <a:xfrm>
            <a:off x="5839349" y="3304406"/>
            <a:ext cx="3839408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Implementação de Sistemas de BI</a:t>
            </a:r>
            <a:endParaRPr lang="en-US" sz="1900" dirty="0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E25A03C5-8932-EFF3-EFE6-816951B7A7D7}"/>
              </a:ext>
            </a:extLst>
          </p:cNvPr>
          <p:cNvSpPr/>
          <p:nvPr/>
        </p:nvSpPr>
        <p:spPr>
          <a:xfrm>
            <a:off x="5839349" y="3742556"/>
            <a:ext cx="6169938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Auxiliamos na implementação de sistemas de Business Intelligence (BI) personalizados para a coleta, armazenamento e análise de dados.</a:t>
            </a:r>
            <a:endParaRPr lang="en-US" sz="1700" dirty="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EA895BF3-AF1C-3F8C-DB1A-0ABBB7C15108}"/>
              </a:ext>
            </a:extLst>
          </p:cNvPr>
          <p:cNvSpPr/>
          <p:nvPr/>
        </p:nvSpPr>
        <p:spPr>
          <a:xfrm>
            <a:off x="5839349" y="5221421"/>
            <a:ext cx="2763441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Treinamento de Equipes</a:t>
            </a:r>
            <a:endParaRPr lang="en-US" sz="19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5E8AF6C9-D355-0B42-882E-1494BBE9A21F}"/>
              </a:ext>
            </a:extLst>
          </p:cNvPr>
          <p:cNvSpPr/>
          <p:nvPr/>
        </p:nvSpPr>
        <p:spPr>
          <a:xfrm>
            <a:off x="5839349" y="5659571"/>
            <a:ext cx="6169938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Capacitamos a equipe de vendas para interpretar dados, utilizar ferramentas de análise e tomar decisões estratégicas.</a:t>
            </a:r>
            <a:endParaRPr lang="en-US" sz="1700" dirty="0"/>
          </a:p>
        </p:txBody>
      </p:sp>
      <p:pic>
        <p:nvPicPr>
          <p:cNvPr id="13" name="Image 3" descr="preencoded.png">
            <a:extLst>
              <a:ext uri="{FF2B5EF4-FFF2-40B4-BE49-F238E27FC236}">
                <a16:creationId xmlns:a16="http://schemas.microsoft.com/office/drawing/2014/main" id="{5461C10D-1DE9-524A-4A87-10BDC1E14ED0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921617" y="4954768"/>
            <a:ext cx="743802" cy="16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17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3000">
              <a:srgbClr val="1DB5C5"/>
            </a:gs>
            <a:gs pos="54000">
              <a:srgbClr val="0881AB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3">
            <a:extLst>
              <a:ext uri="{FF2B5EF4-FFF2-40B4-BE49-F238E27FC236}">
                <a16:creationId xmlns:a16="http://schemas.microsoft.com/office/drawing/2014/main" id="{C92994C9-B75A-D3B4-8087-5DB4994CF666}"/>
              </a:ext>
            </a:extLst>
          </p:cNvPr>
          <p:cNvSpPr/>
          <p:nvPr/>
        </p:nvSpPr>
        <p:spPr>
          <a:xfrm>
            <a:off x="1382316" y="6707980"/>
            <a:ext cx="2460546" cy="1342715"/>
          </a:xfrm>
          <a:prstGeom prst="rect">
            <a:avLst/>
          </a:prstGeom>
          <a:noFill/>
          <a:ln/>
        </p:spPr>
        <p:txBody>
          <a:bodyPr wrap="none" lIns="0" tIns="0" rIns="0" bIns="0" numCol="2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1200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Nome :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Alan 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Bruno</a:t>
            </a:r>
          </a:p>
          <a:p>
            <a:pPr marL="342900" indent="-342900" algn="l">
              <a:lnSpc>
                <a:spcPts val="3400"/>
              </a:lnSpc>
              <a:buFont typeface="Arial" panose="020B0604020202020204" pitchFamily="34" charset="0"/>
              <a:buChar char="•"/>
            </a:pPr>
            <a:endParaRPr lang="en-US" sz="11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>
              <a:lnSpc>
                <a:spcPts val="3400"/>
              </a:lnSpc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>
              <a:lnSpc>
                <a:spcPts val="3400"/>
              </a:lnSpc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Douglas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Henrique</a:t>
            </a:r>
          </a:p>
          <a:p>
            <a:pPr marL="171450" indent="-1714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Samuel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 marL="0" indent="0" algn="l">
              <a:lnSpc>
                <a:spcPts val="3400"/>
              </a:lnSpc>
              <a:buNone/>
            </a:pPr>
            <a:endParaRPr lang="en-US" sz="2400" b="1" dirty="0">
              <a:solidFill>
                <a:srgbClr val="E0E4E6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2322F9E8-D910-4AFC-E7D8-B40AD43D179F}"/>
              </a:ext>
            </a:extLst>
          </p:cNvPr>
          <p:cNvSpPr/>
          <p:nvPr/>
        </p:nvSpPr>
        <p:spPr>
          <a:xfrm>
            <a:off x="4893780" y="261693"/>
            <a:ext cx="669488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Diferenciais</a:t>
            </a: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</a:t>
            </a: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</a:rPr>
              <a:t>Competitivos</a:t>
            </a: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8FDAFACE-2190-6E88-9029-9BC8E3AA1602}"/>
              </a:ext>
            </a:extLst>
          </p:cNvPr>
          <p:cNvSpPr/>
          <p:nvPr/>
        </p:nvSpPr>
        <p:spPr>
          <a:xfrm>
            <a:off x="4742122" y="1317777"/>
            <a:ext cx="7248606" cy="5310426"/>
          </a:xfrm>
          <a:prstGeom prst="roundRect">
            <a:avLst>
              <a:gd name="adj" fmla="val 697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0" name="Shape 2">
            <a:extLst>
              <a:ext uri="{FF2B5EF4-FFF2-40B4-BE49-F238E27FC236}">
                <a16:creationId xmlns:a16="http://schemas.microsoft.com/office/drawing/2014/main" id="{BCCB7CD9-9117-2796-6755-85FE8BA18689}"/>
              </a:ext>
            </a:extLst>
          </p:cNvPr>
          <p:cNvSpPr/>
          <p:nvPr/>
        </p:nvSpPr>
        <p:spPr>
          <a:xfrm>
            <a:off x="4742122" y="1333017"/>
            <a:ext cx="7233365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4B36841C-BBAA-90F5-3522-3060D0F2C867}"/>
              </a:ext>
            </a:extLst>
          </p:cNvPr>
          <p:cNvSpPr/>
          <p:nvPr/>
        </p:nvSpPr>
        <p:spPr>
          <a:xfrm>
            <a:off x="5092048" y="148875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" pitchFamily="34" charset="0"/>
                <a:ea typeface="Barlow" pitchFamily="34" charset="-122"/>
                <a:cs typeface="Barlow" pitchFamily="34" charset="-120"/>
              </a:rPr>
              <a:t>Especialização em Vendas</a:t>
            </a:r>
            <a:endParaRPr lang="en-US" sz="19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25C800A5-D6D4-08C4-36DE-DD81CAE8E65B}"/>
              </a:ext>
            </a:extLst>
          </p:cNvPr>
          <p:cNvSpPr/>
          <p:nvPr/>
        </p:nvSpPr>
        <p:spPr>
          <a:xfrm>
            <a:off x="8533390" y="1488751"/>
            <a:ext cx="31952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Foco em soluções personalizadas para o setor de vendas.</a:t>
            </a:r>
            <a:endParaRPr lang="en-US" sz="1900" dirty="0"/>
          </a:p>
        </p:txBody>
      </p:sp>
      <p:sp>
        <p:nvSpPr>
          <p:cNvPr id="13" name="Shape 5">
            <a:extLst>
              <a:ext uri="{FF2B5EF4-FFF2-40B4-BE49-F238E27FC236}">
                <a16:creationId xmlns:a16="http://schemas.microsoft.com/office/drawing/2014/main" id="{7ACE9463-7066-D5DE-F943-663EA29D2511}"/>
              </a:ext>
            </a:extLst>
          </p:cNvPr>
          <p:cNvSpPr/>
          <p:nvPr/>
        </p:nvSpPr>
        <p:spPr>
          <a:xfrm>
            <a:off x="4742122" y="2829633"/>
            <a:ext cx="7233365" cy="18916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F6294236-26DE-40D0-517E-55B4334CA2E5}"/>
              </a:ext>
            </a:extLst>
          </p:cNvPr>
          <p:cNvSpPr/>
          <p:nvPr/>
        </p:nvSpPr>
        <p:spPr>
          <a:xfrm>
            <a:off x="5092048" y="2985367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" pitchFamily="34" charset="0"/>
                <a:ea typeface="Barlow" pitchFamily="34" charset="-122"/>
                <a:cs typeface="Barlow" pitchFamily="34" charset="-120"/>
              </a:rPr>
              <a:t>Insights Práticos</a:t>
            </a:r>
            <a:endParaRPr lang="en-US" sz="19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94D6565F-6A6C-6FCF-2E9C-C1B86A93EAAC}"/>
              </a:ext>
            </a:extLst>
          </p:cNvPr>
          <p:cNvSpPr/>
          <p:nvPr/>
        </p:nvSpPr>
        <p:spPr>
          <a:xfrm>
            <a:off x="8533390" y="2985367"/>
            <a:ext cx="319528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Oferecemos insights acionáveis que podem ser aplicados diretamente no dia a dia da equipe de vendas.</a:t>
            </a:r>
            <a:endParaRPr lang="en-US" sz="1900" dirty="0"/>
          </a:p>
        </p:txBody>
      </p:sp>
      <p:sp>
        <p:nvSpPr>
          <p:cNvPr id="16" name="Shape 8">
            <a:extLst>
              <a:ext uri="{FF2B5EF4-FFF2-40B4-BE49-F238E27FC236}">
                <a16:creationId xmlns:a16="http://schemas.microsoft.com/office/drawing/2014/main" id="{04F06F49-07D3-88E8-E6C3-6E5F62C59CDF}"/>
              </a:ext>
            </a:extLst>
          </p:cNvPr>
          <p:cNvSpPr/>
          <p:nvPr/>
        </p:nvSpPr>
        <p:spPr>
          <a:xfrm>
            <a:off x="4742122" y="4721298"/>
            <a:ext cx="7233365" cy="18916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0C560A55-BB56-32A3-8C47-203FE429B70F}"/>
              </a:ext>
            </a:extLst>
          </p:cNvPr>
          <p:cNvSpPr/>
          <p:nvPr/>
        </p:nvSpPr>
        <p:spPr>
          <a:xfrm>
            <a:off x="5092048" y="4877032"/>
            <a:ext cx="3195280" cy="1185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" pitchFamily="34" charset="0"/>
                <a:ea typeface="Barlow" pitchFamily="34" charset="-122"/>
                <a:cs typeface="Barlow" pitchFamily="34" charset="-120"/>
              </a:rPr>
              <a:t>Experiência em Bares e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" pitchFamily="34" charset="0"/>
                <a:ea typeface="Barlow" pitchFamily="34" charset="-122"/>
                <a:cs typeface="Barlow" pitchFamily="34" charset="-120"/>
              </a:rPr>
              <a:t>Restaurantes</a:t>
            </a:r>
            <a:endParaRPr lang="en-US" sz="19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 10">
            <a:extLst>
              <a:ext uri="{FF2B5EF4-FFF2-40B4-BE49-F238E27FC236}">
                <a16:creationId xmlns:a16="http://schemas.microsoft.com/office/drawing/2014/main" id="{AB84E4A5-C916-B032-9071-4F562F5488EB}"/>
              </a:ext>
            </a:extLst>
          </p:cNvPr>
          <p:cNvSpPr/>
          <p:nvPr/>
        </p:nvSpPr>
        <p:spPr>
          <a:xfrm>
            <a:off x="8533390" y="4877032"/>
            <a:ext cx="319528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Nossa equipe é composta por especialistas com profundo conhecimento do mercado de bares e restaurantes.</a:t>
            </a:r>
            <a:endParaRPr lang="en-US" sz="1900" dirty="0"/>
          </a:p>
        </p:txBody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A186C4AE-D716-1525-ED3E-F3D0AC58E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22"/>
            <a:ext cx="4572000" cy="684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64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93000">
              <a:srgbClr val="1DB5C5"/>
            </a:gs>
            <a:gs pos="54000">
              <a:srgbClr val="0881AB"/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6357239-6C4B-5FDC-19DF-08A031777A16}"/>
              </a:ext>
            </a:extLst>
          </p:cNvPr>
          <p:cNvSpPr/>
          <p:nvPr/>
        </p:nvSpPr>
        <p:spPr>
          <a:xfrm>
            <a:off x="289245" y="300150"/>
            <a:ext cx="1139376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Transforme dados em resultados concretos e impulsione o crescimento do seu negócio com nossa consultoria em análise de dados.</a:t>
            </a:r>
            <a:endParaRPr lang="en-US" sz="1900" dirty="0"/>
          </a:p>
        </p:txBody>
      </p:sp>
      <p:sp>
        <p:nvSpPr>
          <p:cNvPr id="3" name="Text 3"/>
          <p:cNvSpPr/>
          <p:nvPr/>
        </p:nvSpPr>
        <p:spPr>
          <a:xfrm>
            <a:off x="1233996" y="1614292"/>
            <a:ext cx="2675138" cy="3002095"/>
          </a:xfrm>
          <a:prstGeom prst="rect">
            <a:avLst/>
          </a:prstGeom>
          <a:noFill/>
          <a:ln/>
        </p:spPr>
        <p:txBody>
          <a:bodyPr wrap="none" lIns="0" tIns="0" rIns="0" bIns="0" numCol="1" rtlCol="0" anchor="t"/>
          <a:lstStyle/>
          <a:p>
            <a:pPr>
              <a:lnSpc>
                <a:spcPts val="3400"/>
              </a:lnSpc>
            </a:pPr>
            <a:r>
              <a:rPr lang="en-US" sz="16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Grupo 05</a:t>
            </a:r>
          </a:p>
          <a:p>
            <a:pPr marL="285750" indent="-2857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Bold" pitchFamily="34" charset="0"/>
              </a:rPr>
              <a:t>Allan Queiroz</a:t>
            </a:r>
            <a:endParaRPr lang="en-US" sz="1600" b="1" dirty="0">
              <a:solidFill>
                <a:srgbClr val="E0E4E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285750" indent="-2857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Bold" pitchFamily="34" charset="0"/>
              </a:rPr>
              <a:t>Bruno Correa</a:t>
            </a:r>
            <a:endParaRPr lang="en-US" sz="1600" b="1" dirty="0">
              <a:solidFill>
                <a:srgbClr val="E0E4E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285750" indent="-2857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Bold" pitchFamily="34" charset="0"/>
              </a:rPr>
              <a:t>Douglas Americo</a:t>
            </a:r>
            <a:endParaRPr lang="en-US" sz="1600" b="1" dirty="0">
              <a:solidFill>
                <a:srgbClr val="E0E4E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285750" indent="-2857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Bold" pitchFamily="34" charset="0"/>
              </a:rPr>
              <a:t>Henrique Lima</a:t>
            </a:r>
            <a:endParaRPr lang="en-US" sz="1600" b="1" dirty="0">
              <a:solidFill>
                <a:srgbClr val="E0E4E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285750" indent="-28575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Samuel Paes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1400" b="1" dirty="0">
                <a:solidFill>
                  <a:srgbClr val="E0E4E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	</a:t>
            </a:r>
          </a:p>
          <a:p>
            <a:pPr marL="0" indent="0" algn="l">
              <a:lnSpc>
                <a:spcPts val="3400"/>
              </a:lnSpc>
              <a:buNone/>
            </a:pPr>
            <a:endParaRPr lang="en-US" sz="1400" b="1" dirty="0">
              <a:solidFill>
                <a:srgbClr val="E0E4E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26213AF-D9FD-DE89-DD6B-5BB44BB07045}"/>
              </a:ext>
            </a:extLst>
          </p:cNvPr>
          <p:cNvSpPr txBox="1"/>
          <p:nvPr/>
        </p:nvSpPr>
        <p:spPr>
          <a:xfrm>
            <a:off x="0" y="5655076"/>
            <a:ext cx="12192000" cy="16957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pt-BR"/>
            </a:defPPr>
            <a:lvl1pPr indent="0" algn="r">
              <a:lnSpc>
                <a:spcPts val="3100"/>
              </a:lnSpc>
              <a:buNone/>
              <a:defRPr sz="190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defRPr>
            </a:lvl1pPr>
          </a:lstStyle>
          <a:p>
            <a:pPr algn="l"/>
            <a:r>
              <a:rPr lang="pt-BR" sz="1000" b="1" dirty="0"/>
              <a:t>Referências</a:t>
            </a:r>
          </a:p>
          <a:p>
            <a:pPr algn="l"/>
            <a:r>
              <a:rPr lang="pt-BR" sz="1000" dirty="0"/>
              <a:t>GRAND VIEW RESEARCH. Big Data Market </a:t>
            </a:r>
            <a:r>
              <a:rPr lang="pt-BR" sz="1000" dirty="0" err="1"/>
              <a:t>Size</a:t>
            </a:r>
            <a:r>
              <a:rPr lang="pt-BR" sz="1000" dirty="0"/>
              <a:t>, </a:t>
            </a:r>
            <a:r>
              <a:rPr lang="pt-BR" sz="1000" dirty="0" err="1"/>
              <a:t>Share</a:t>
            </a:r>
            <a:r>
              <a:rPr lang="pt-BR" sz="1000" dirty="0"/>
              <a:t> &amp; Trends Analysis Report </a:t>
            </a:r>
            <a:r>
              <a:rPr lang="pt-BR" sz="1000" dirty="0" err="1"/>
              <a:t>By</a:t>
            </a:r>
            <a:r>
              <a:rPr lang="pt-BR" sz="1000" dirty="0"/>
              <a:t> </a:t>
            </a:r>
            <a:r>
              <a:rPr lang="pt-BR" sz="1000" dirty="0" err="1"/>
              <a:t>Component</a:t>
            </a:r>
            <a:r>
              <a:rPr lang="pt-BR" sz="1000" dirty="0"/>
              <a:t> (Software, Hardware), </a:t>
            </a:r>
            <a:r>
              <a:rPr lang="pt-BR" sz="1000" dirty="0" err="1"/>
              <a:t>By</a:t>
            </a:r>
            <a:r>
              <a:rPr lang="pt-BR" sz="1000" dirty="0"/>
              <a:t> Deployment, </a:t>
            </a:r>
            <a:r>
              <a:rPr lang="pt-BR" sz="1000" dirty="0" err="1"/>
              <a:t>By</a:t>
            </a:r>
            <a:r>
              <a:rPr lang="pt-BR" sz="1000" dirty="0"/>
              <a:t> </a:t>
            </a:r>
            <a:r>
              <a:rPr lang="pt-BR" sz="1000" dirty="0" err="1"/>
              <a:t>Application</a:t>
            </a:r>
            <a:r>
              <a:rPr lang="pt-BR" sz="1000" dirty="0"/>
              <a:t>, </a:t>
            </a:r>
            <a:r>
              <a:rPr lang="pt-BR" sz="1000" dirty="0" err="1"/>
              <a:t>By</a:t>
            </a:r>
            <a:r>
              <a:rPr lang="pt-BR" sz="1000" dirty="0"/>
              <a:t> </a:t>
            </a:r>
            <a:r>
              <a:rPr lang="pt-BR" sz="1000" dirty="0" err="1"/>
              <a:t>End</a:t>
            </a:r>
            <a:r>
              <a:rPr lang="pt-BR" sz="1000" dirty="0"/>
              <a:t>-use, </a:t>
            </a:r>
            <a:r>
              <a:rPr lang="pt-BR" sz="1000" dirty="0" err="1"/>
              <a:t>By</a:t>
            </a:r>
            <a:r>
              <a:rPr lang="pt-BR" sz="1000" dirty="0"/>
              <a:t> </a:t>
            </a:r>
            <a:r>
              <a:rPr lang="pt-BR" sz="1000" dirty="0" err="1"/>
              <a:t>Region</a:t>
            </a:r>
            <a:r>
              <a:rPr lang="pt-BR" sz="1000" dirty="0"/>
              <a:t>, And </a:t>
            </a:r>
            <a:r>
              <a:rPr lang="pt-BR" sz="1000" dirty="0" err="1"/>
              <a:t>Segment</a:t>
            </a:r>
            <a:r>
              <a:rPr lang="pt-BR" sz="1000" dirty="0"/>
              <a:t> </a:t>
            </a:r>
            <a:r>
              <a:rPr lang="pt-BR" sz="1000" dirty="0" err="1"/>
              <a:t>Forecasts</a:t>
            </a:r>
            <a:r>
              <a:rPr lang="pt-BR" sz="1000" dirty="0"/>
              <a:t>, 2020 – 2027. Disponível em: https://www.grandviewresearch.com/</a:t>
            </a:r>
            <a:r>
              <a:rPr lang="pt-BR" sz="1000" dirty="0" err="1"/>
              <a:t>industry-analysis</a:t>
            </a:r>
            <a:r>
              <a:rPr lang="pt-BR" sz="1000" dirty="0"/>
              <a:t>/big-data-</a:t>
            </a:r>
            <a:r>
              <a:rPr lang="pt-BR" sz="1000" dirty="0" err="1"/>
              <a:t>industry</a:t>
            </a:r>
            <a:r>
              <a:rPr lang="pt-BR" sz="1000" dirty="0"/>
              <a:t>. Acesso em: 28 set. 2024.</a:t>
            </a:r>
          </a:p>
        </p:txBody>
      </p:sp>
      <p:sp>
        <p:nvSpPr>
          <p:cNvPr id="4" name="CaixaDeTexto 3">
            <a:hlinkClick r:id="rId3"/>
            <a:extLst>
              <a:ext uri="{FF2B5EF4-FFF2-40B4-BE49-F238E27FC236}">
                <a16:creationId xmlns:a16="http://schemas.microsoft.com/office/drawing/2014/main" id="{8AC29829-4A65-17B7-CA50-C3F84E75AB02}"/>
              </a:ext>
            </a:extLst>
          </p:cNvPr>
          <p:cNvSpPr txBox="1"/>
          <p:nvPr/>
        </p:nvSpPr>
        <p:spPr>
          <a:xfrm>
            <a:off x="3018408" y="4874375"/>
            <a:ext cx="6960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hlinkClick r:id="rId3"/>
              </a:rPr>
              <a:t>ProjetoIntegrador/Video at main · grupofatecpi/ProjetoIntegrador</a:t>
            </a: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1015BBA-2509-FAE3-9C53-91A6038552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134" y="1465082"/>
            <a:ext cx="4373732" cy="328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1744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671</Words>
  <Application>Microsoft Office PowerPoint</Application>
  <PresentationFormat>Widescreen</PresentationFormat>
  <Paragraphs>134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Arial</vt:lpstr>
      <vt:lpstr>Barlow</vt:lpstr>
      <vt:lpstr>Barlow Bold</vt:lpstr>
      <vt:lpstr>Calibri</vt:lpstr>
      <vt:lpstr>Calibri Light</vt:lpstr>
      <vt:lpstr>Spline Sans 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Samuel William Paes</dc:creator>
  <cp:lastModifiedBy>Samuel William Paes</cp:lastModifiedBy>
  <cp:revision>27</cp:revision>
  <dcterms:created xsi:type="dcterms:W3CDTF">2024-10-12T15:50:58Z</dcterms:created>
  <dcterms:modified xsi:type="dcterms:W3CDTF">2024-10-19T13:16:14Z</dcterms:modified>
</cp:coreProperties>
</file>

<file path=docProps/thumbnail.jpeg>
</file>